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264" r:id="rId3"/>
    <p:sldId id="317" r:id="rId4"/>
    <p:sldId id="320" r:id="rId5"/>
    <p:sldId id="325" r:id="rId6"/>
    <p:sldId id="318" r:id="rId7"/>
    <p:sldId id="340" r:id="rId8"/>
    <p:sldId id="322" r:id="rId9"/>
    <p:sldId id="326" r:id="rId10"/>
    <p:sldId id="327" r:id="rId11"/>
    <p:sldId id="323" r:id="rId12"/>
    <p:sldId id="328" r:id="rId13"/>
    <p:sldId id="344" r:id="rId14"/>
    <p:sldId id="331" r:id="rId15"/>
    <p:sldId id="343" r:id="rId16"/>
    <p:sldId id="330" r:id="rId17"/>
    <p:sldId id="332" r:id="rId18"/>
    <p:sldId id="341" r:id="rId19"/>
    <p:sldId id="333" r:id="rId20"/>
    <p:sldId id="334" r:id="rId21"/>
    <p:sldId id="337" r:id="rId22"/>
    <p:sldId id="329" r:id="rId23"/>
    <p:sldId id="335" r:id="rId24"/>
    <p:sldId id="336" r:id="rId25"/>
    <p:sldId id="339" r:id="rId26"/>
    <p:sldId id="342" r:id="rId27"/>
    <p:sldId id="324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100"/>
    <a:srgbClr val="FDB212"/>
    <a:srgbClr val="FFD966"/>
    <a:srgbClr val="2DA07E"/>
    <a:srgbClr val="85C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0413" autoAdjust="0"/>
  </p:normalViewPr>
  <p:slideViewPr>
    <p:cSldViewPr snapToGrid="0" snapToObjects="1">
      <p:cViewPr varScale="1">
        <p:scale>
          <a:sx n="90" d="100"/>
          <a:sy n="90" d="100"/>
        </p:scale>
        <p:origin x="174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2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1023A-E69F-F849-AE57-02996299FDD5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85359-0702-7845-ADC0-FC56B8D22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2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5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28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Be sure to use a model-aware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4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Load from HDFS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Restoring</a:t>
            </a:r>
            <a:r>
              <a:rPr lang="en-US" baseline="0" dirty="0" smtClean="0"/>
              <a:t>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5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Load from HDFS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Restoring</a:t>
            </a:r>
            <a:r>
              <a:rPr lang="en-US" baseline="0" dirty="0" smtClean="0"/>
              <a:t>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10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Typed tensors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Converters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Scala</a:t>
            </a:r>
            <a:r>
              <a:rPr lang="en-US" baseline="0" dirty="0" smtClean="0"/>
              <a:t> 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1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-</a:t>
            </a:r>
            <a:r>
              <a:rPr lang="en-US" baseline="0" smtClean="0"/>
              <a:t> mode-aware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00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One</a:t>
            </a:r>
            <a:r>
              <a:rPr lang="en-US" baseline="0" dirty="0" smtClean="0"/>
              <a:t> </a:t>
            </a:r>
            <a:r>
              <a:rPr lang="en-US" dirty="0" smtClean="0"/>
              <a:t>model</a:t>
            </a:r>
            <a:r>
              <a:rPr lang="en-US" baseline="0" dirty="0" smtClean="0"/>
              <a:t> instance per sub-task, not per key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Uses unmanaged memory,</a:t>
            </a:r>
            <a:r>
              <a:rPr lang="en-US" baseline="0" dirty="0" smtClean="0"/>
              <a:t> suggest tuning </a:t>
            </a:r>
            <a:r>
              <a:rPr lang="en-US" baseline="0" dirty="0" err="1" smtClean="0"/>
              <a:t>Flink</a:t>
            </a:r>
            <a:r>
              <a:rPr lang="en-US" baseline="0" dirty="0" smtClean="0"/>
              <a:t> memory settings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Has performance advantage over remote TF, and vastly more flexibility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4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5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Show the models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TensorFlow</a:t>
            </a:r>
            <a:r>
              <a:rPr lang="en-US" baseline="0" dirty="0" smtClean="0"/>
              <a:t> Summit Videos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6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Show the ‘compute loss’ signature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Talk</a:t>
            </a:r>
            <a:r>
              <a:rPr lang="en-US" baseline="0" dirty="0" smtClean="0"/>
              <a:t> about TF Serving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4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Discuss graphs, tensors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Discuss ”the </a:t>
            </a:r>
            <a:r>
              <a:rPr lang="en-US" smtClean="0"/>
              <a:t>loop”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Discuss</a:t>
            </a:r>
            <a:r>
              <a:rPr lang="en-US" baseline="0" smtClean="0"/>
              <a:t> TF runtime (various language bindings)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9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Best</a:t>
            </a:r>
            <a:r>
              <a:rPr lang="en-US" baseline="0" dirty="0" smtClean="0"/>
              <a:t> of both worlds: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Flink</a:t>
            </a:r>
            <a:r>
              <a:rPr lang="en-US" baseline="0" dirty="0" smtClean="0"/>
              <a:t> unified stream and batch programming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Machine learning with event time as first-class aspect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Connectors for rich I/O with exactly-once semantics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Integration with </a:t>
            </a:r>
            <a:r>
              <a:rPr lang="en-US" baseline="0" dirty="0" err="1" smtClean="0"/>
              <a:t>Flink</a:t>
            </a:r>
            <a:r>
              <a:rPr lang="en-US" baseline="0" dirty="0" smtClean="0"/>
              <a:t> libraries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TensorFlow</a:t>
            </a:r>
            <a:r>
              <a:rPr lang="en-US" baseline="0" dirty="0" smtClean="0"/>
              <a:t> GPU!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93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Best</a:t>
            </a:r>
            <a:r>
              <a:rPr lang="en-US" baseline="0" dirty="0" smtClean="0"/>
              <a:t> of both worlds: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Flink</a:t>
            </a:r>
            <a:r>
              <a:rPr lang="en-US" baseline="0" dirty="0" smtClean="0"/>
              <a:t> unified stream and batch programming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Machine learning with event time as first-class aspect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Connectors for rich I/O with exactly-once semantics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Integration with </a:t>
            </a:r>
            <a:r>
              <a:rPr lang="en-US" baseline="0" dirty="0" err="1" smtClean="0"/>
              <a:t>Flink</a:t>
            </a:r>
            <a:r>
              <a:rPr lang="en-US" baseline="0" dirty="0" smtClean="0"/>
              <a:t> libraries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TensorFlow</a:t>
            </a:r>
            <a:r>
              <a:rPr lang="en-US" baseline="0" dirty="0" smtClean="0"/>
              <a:t> GPU!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8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77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- Show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85359-0702-7845-ADC0-FC56B8D220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9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44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3" y="205989"/>
            <a:ext cx="7474685" cy="6738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>
              <a:buClr>
                <a:srgbClr val="FDB212"/>
              </a:buClr>
              <a:defRPr/>
            </a:lvl1pPr>
            <a:lvl2pPr>
              <a:buClr>
                <a:srgbClr val="FDB212"/>
              </a:buClr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F581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5845" y="122508"/>
            <a:ext cx="670956" cy="6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3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4A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1/14/15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07C5D84-2227-C144-B485-A8CA33CE423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vatar_white_1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3" y="286693"/>
            <a:ext cx="660743" cy="4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2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1" y="286704"/>
            <a:ext cx="663961" cy="49548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00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1" y="286704"/>
            <a:ext cx="663961" cy="495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44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1" y="286704"/>
            <a:ext cx="663961" cy="49548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879783"/>
            <a:ext cx="8229600" cy="0"/>
          </a:xfrm>
          <a:prstGeom prst="line">
            <a:avLst/>
          </a:prstGeom>
          <a:ln>
            <a:solidFill>
              <a:srgbClr val="34AD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84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vatar_emerald_200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851" y="286704"/>
            <a:ext cx="663961" cy="4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2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8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9"/>
            <a:ext cx="8229600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5784"/>
            <a:ext cx="8229600" cy="348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1/14/15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3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Next Demi Bold"/>
          <a:ea typeface="+mj-ea"/>
          <a:cs typeface="Avenir Next Demi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4AD91"/>
        </a:buClr>
        <a:buFont typeface="Wingdings" charset="2"/>
        <a:buChar char="§"/>
        <a:defRPr sz="3200" kern="1200">
          <a:solidFill>
            <a:schemeClr val="tx1"/>
          </a:solidFill>
          <a:latin typeface="Avenir Next Regular"/>
          <a:ea typeface="+mn-ea"/>
          <a:cs typeface="Avenir Next Regular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4AD91"/>
        </a:buClr>
        <a:buFont typeface="Arial"/>
        <a:buChar char="•"/>
        <a:defRPr sz="2800" kern="1200">
          <a:solidFill>
            <a:schemeClr val="tx1"/>
          </a:solidFill>
          <a:latin typeface="Avenir Next Regular"/>
          <a:ea typeface="+mn-ea"/>
          <a:cs typeface="Avenir Next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Regular"/>
          <a:ea typeface="+mn-ea"/>
          <a:cs typeface="Avenir Next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Next Regular"/>
          <a:ea typeface="+mn-ea"/>
          <a:cs typeface="Avenir Next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://apache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github.com/tensorflow/models/tree/master/incep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tensorflow/tensorflow/blob/master/tensorflow/core/protobuf/meta_graph.proto#L221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ookieai/flink-tensorflow/blob/master/flink-tensorflow-examples/src/main/scala/org/apache/flink/contrib/tensorflow/examples/inception/ImageNormalization.scala#L4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http://apache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419100" y="2881347"/>
            <a:ext cx="6400800" cy="1058194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>
                <a:solidFill>
                  <a:schemeClr val="tx1"/>
                </a:solidFill>
              </a:rPr>
              <a:t>Eron</a:t>
            </a:r>
            <a:r>
              <a:rPr lang="en-US" sz="2400" dirty="0" smtClean="0">
                <a:solidFill>
                  <a:schemeClr val="tx1"/>
                </a:solidFill>
              </a:rPr>
              <a:t> Wright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@</a:t>
            </a:r>
            <a:r>
              <a:rPr lang="en-US" sz="2400" dirty="0" err="1" smtClean="0">
                <a:solidFill>
                  <a:schemeClr val="tx1"/>
                </a:solidFill>
              </a:rPr>
              <a:t>eronwright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734465" y="1652122"/>
            <a:ext cx="6019423" cy="1025297"/>
          </a:xfrm>
        </p:spPr>
        <p:txBody>
          <a:bodyPr>
            <a:noAutofit/>
          </a:bodyPr>
          <a:lstStyle/>
          <a:p>
            <a:pPr algn="l"/>
            <a:r>
              <a:rPr lang="en-US" sz="4000" dirty="0" err="1" smtClean="0">
                <a:solidFill>
                  <a:schemeClr val="tx1"/>
                </a:solidFill>
              </a:rPr>
              <a:t>TensorFlow</a:t>
            </a:r>
            <a:r>
              <a:rPr lang="en-US" sz="4000" dirty="0" smtClean="0">
                <a:solidFill>
                  <a:schemeClr val="tx1"/>
                </a:solidFill>
              </a:rPr>
              <a:t> &amp; Apache </a:t>
            </a:r>
            <a:r>
              <a:rPr lang="en-US" sz="4000" dirty="0" err="1" smtClean="0">
                <a:solidFill>
                  <a:schemeClr val="tx1"/>
                </a:solidFill>
              </a:rPr>
              <a:t>Flink</a:t>
            </a:r>
            <a:r>
              <a:rPr lang="en-US" sz="4000" baseline="30000" dirty="0" err="1" smtClean="0">
                <a:solidFill>
                  <a:schemeClr val="tx1"/>
                </a:solidFill>
              </a:rPr>
              <a:t>TM</a:t>
            </a:r>
            <a:r>
              <a:rPr lang="en-US" sz="4000" baseline="30000" dirty="0" smtClean="0">
                <a:solidFill>
                  <a:schemeClr val="tx1"/>
                </a:solidFill>
              </a:rPr>
              <a:t/>
            </a:r>
            <a:br>
              <a:rPr lang="en-US" sz="4000" baseline="300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An early look at a community project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" name="Picture 9" descr="ew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066" y="5966403"/>
            <a:ext cx="3631814" cy="567472"/>
          </a:xfrm>
          <a:prstGeom prst="rect">
            <a:avLst/>
          </a:prstGeom>
        </p:spPr>
      </p:pic>
      <p:pic>
        <p:nvPicPr>
          <p:cNvPr id="11" name="Picture 10" descr="ew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466" y="6118803"/>
            <a:ext cx="3631814" cy="567472"/>
          </a:xfrm>
          <a:prstGeom prst="rect">
            <a:avLst/>
          </a:prstGeom>
        </p:spPr>
      </p:pic>
      <p:pic>
        <p:nvPicPr>
          <p:cNvPr id="13" name="Picture 12" descr="ew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66" y="6271203"/>
            <a:ext cx="3631814" cy="567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2" y="1074532"/>
            <a:ext cx="1704851" cy="17048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38" y="4575412"/>
            <a:ext cx="7325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Apache®, Apache </a:t>
            </a:r>
            <a:r>
              <a:rPr lang="en-US" sz="1200" dirty="0" err="1"/>
              <a:t>Flink</a:t>
            </a:r>
            <a:r>
              <a:rPr lang="en-US" sz="1200" dirty="0"/>
              <a:t>™, </a:t>
            </a:r>
            <a:r>
              <a:rPr lang="en-US" sz="1200" dirty="0" err="1"/>
              <a:t>Flink</a:t>
            </a:r>
            <a:r>
              <a:rPr lang="en-US" sz="1200" dirty="0"/>
              <a:t>™, and the Apache feather logo are trademarks of </a:t>
            </a:r>
            <a:r>
              <a:rPr lang="en-US" sz="1200" dirty="0">
                <a:hlinkClick r:id="rId4"/>
              </a:rPr>
              <a:t>The Apache Software Foundation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TensorFlow</a:t>
            </a:r>
            <a:r>
              <a:rPr lang="en-US" sz="1200" dirty="0"/>
              <a:t>, the </a:t>
            </a:r>
            <a:r>
              <a:rPr lang="en-US" sz="1200" dirty="0" err="1"/>
              <a:t>TensorFlow</a:t>
            </a:r>
            <a:r>
              <a:rPr lang="en-US" sz="1200" dirty="0"/>
              <a:t> logo and any related marks are trademarks of Google Inc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2734465" y="3313290"/>
            <a:ext cx="4396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https://github.com/cookieai/flink-tensorflow</a:t>
            </a:r>
          </a:p>
        </p:txBody>
      </p:sp>
    </p:spTree>
    <p:extLst>
      <p:ext uri="{BB962C8B-B14F-4D97-AF65-F5344CB8AC3E}">
        <p14:creationId xmlns:p14="http://schemas.microsoft.com/office/powerpoint/2010/main" val="3869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r>
              <a:rPr lang="en-US" dirty="0" smtClean="0"/>
              <a:t>Use TF functionality in a </a:t>
            </a:r>
            <a:r>
              <a:rPr lang="en-US" dirty="0" err="1" smtClean="0"/>
              <a:t>Flink</a:t>
            </a:r>
            <a:r>
              <a:rPr lang="en-US" dirty="0" smtClean="0"/>
              <a:t> program; Not a TF compatibility layer</a:t>
            </a:r>
          </a:p>
          <a:p>
            <a:r>
              <a:rPr lang="en-US" dirty="0" smtClean="0"/>
              <a:t>“TF graph as a </a:t>
            </a:r>
            <a:r>
              <a:rPr lang="en-US" dirty="0" err="1" smtClean="0"/>
              <a:t>Flink</a:t>
            </a:r>
            <a:r>
              <a:rPr lang="en-US" dirty="0" smtClean="0"/>
              <a:t> map function”</a:t>
            </a:r>
          </a:p>
          <a:p>
            <a:r>
              <a:rPr lang="en-US" dirty="0" smtClean="0"/>
              <a:t>Support inference today, online learning in the future</a:t>
            </a:r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“Johnny”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hypothetical security system based on picture passwords</a:t>
            </a:r>
          </a:p>
          <a:p>
            <a:pPr lvl="1"/>
            <a:r>
              <a:rPr lang="en-US" dirty="0" smtClean="0"/>
              <a:t>Present three specific pictures within </a:t>
            </a:r>
            <a:r>
              <a:rPr lang="en-US" smtClean="0"/>
              <a:t>one minute:  </a:t>
            </a:r>
            <a:r>
              <a:rPr lang="en-US" i="1" smtClean="0"/>
              <a:t>Access Granted!</a:t>
            </a:r>
            <a:endParaRPr lang="en-US"/>
          </a:p>
          <a:p>
            <a:pPr lvl="1"/>
            <a:r>
              <a:rPr lang="en-US" smtClean="0"/>
              <a:t>On </a:t>
            </a:r>
            <a:r>
              <a:rPr lang="en-US" dirty="0" smtClean="0"/>
              <a:t>timeout: </a:t>
            </a:r>
            <a:r>
              <a:rPr lang="en-US" i="1" dirty="0" smtClean="0"/>
              <a:t>Access Denied!</a:t>
            </a:r>
          </a:p>
          <a:p>
            <a:r>
              <a:rPr lang="en-US" dirty="0" smtClean="0"/>
              <a:t>TF model for image labeling (“Inception”)</a:t>
            </a:r>
          </a:p>
          <a:p>
            <a:r>
              <a:rPr lang="en-US" dirty="0" err="1" smtClean="0"/>
              <a:t>Flink</a:t>
            </a:r>
            <a:r>
              <a:rPr lang="en-US" dirty="0" smtClean="0"/>
              <a:t> CEP library for sequence detection</a:t>
            </a:r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Inception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5"/>
            <a:ext cx="8229596" cy="1709604"/>
          </a:xfrm>
        </p:spPr>
        <p:txBody>
          <a:bodyPr>
            <a:normAutofit/>
          </a:bodyPr>
          <a:lstStyle/>
          <a:p>
            <a:r>
              <a:rPr lang="en-US" smtClean="0"/>
              <a:t>Pretrained with ImageNet dataset</a:t>
            </a:r>
          </a:p>
          <a:p>
            <a:r>
              <a:rPr lang="en-US" smtClean="0"/>
              <a:t>Supports “retraining” for learning new objects not in original dataset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61938" y="3698331"/>
            <a:ext cx="806115" cy="808874"/>
          </a:xfrm>
          <a:prstGeom prst="ellipse">
            <a:avLst/>
          </a:prstGeom>
          <a:solidFill>
            <a:srgbClr val="FFD9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</a:t>
            </a:r>
            <a:r>
              <a:rPr lang="en-US" smtClean="0">
                <a:solidFill>
                  <a:schemeClr val="tx1"/>
                </a:solidFill>
              </a:rPr>
              <a:t>oad()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133527" y="3698331"/>
            <a:ext cx="806115" cy="808874"/>
          </a:xfrm>
          <a:prstGeom prst="ellipse">
            <a:avLst/>
          </a:prstGeom>
          <a:solidFill>
            <a:srgbClr val="FFD9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</a:t>
            </a:r>
            <a:r>
              <a:rPr lang="en-US" smtClean="0">
                <a:solidFill>
                  <a:schemeClr val="tx1"/>
                </a:solidFill>
              </a:rPr>
              <a:t>abel()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1" idx="6"/>
            <a:endCxn id="12" idx="2"/>
          </p:cNvCxnSpPr>
          <p:nvPr/>
        </p:nvCxnSpPr>
        <p:spPr>
          <a:xfrm>
            <a:off x="5068053" y="4102768"/>
            <a:ext cx="1065474" cy="0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39642" y="4127270"/>
            <a:ext cx="1005949" cy="0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97854" y="3268106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400" b="1" smtClean="0">
                <a:latin typeface="Courier New" charset="0"/>
                <a:ea typeface="Courier New" charset="0"/>
                <a:cs typeface="Courier New" charset="0"/>
              </a:rPr>
              <a:t>urger.jpg</a:t>
            </a:r>
          </a:p>
          <a:p>
            <a:r>
              <a:rPr lang="en-US" sz="1400" b="1"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en-US" sz="1400" b="1" smtClean="0">
                <a:latin typeface="Courier New" charset="0"/>
                <a:ea typeface="Courier New" charset="0"/>
                <a:cs typeface="Courier New" charset="0"/>
              </a:rPr>
              <a:t>adybug.jpg</a:t>
            </a:r>
            <a:endParaRPr lang="en-US" sz="1400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7" name="Direct Access Storage 26"/>
          <p:cNvSpPr/>
          <p:nvPr/>
        </p:nvSpPr>
        <p:spPr>
          <a:xfrm>
            <a:off x="457204" y="3698331"/>
            <a:ext cx="2242646" cy="808874"/>
          </a:xfrm>
          <a:prstGeom prst="flowChartMagneticDrum">
            <a:avLst/>
          </a:prstGeom>
          <a:solidFill>
            <a:srgbClr val="FFD96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Stream</a:t>
            </a:r>
          </a:p>
          <a:p>
            <a:pPr algn="ctr"/>
            <a:r>
              <a:rPr lang="en-US" sz="1400" smtClean="0">
                <a:solidFill>
                  <a:schemeClr val="tx1"/>
                </a:solidFill>
              </a:rPr>
              <a:t>(Connector)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27" idx="4"/>
            <a:endCxn id="11" idx="2"/>
          </p:cNvCxnSpPr>
          <p:nvPr/>
        </p:nvCxnSpPr>
        <p:spPr>
          <a:xfrm>
            <a:off x="2699850" y="4102768"/>
            <a:ext cx="1562088" cy="0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57" y="3193357"/>
            <a:ext cx="869466" cy="672717"/>
          </a:xfrm>
          <a:prstGeom prst="rect">
            <a:avLst/>
          </a:prstGeom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57336"/>
              </p:ext>
            </p:extLst>
          </p:nvPr>
        </p:nvGraphicFramePr>
        <p:xfrm>
          <a:off x="7242233" y="2646874"/>
          <a:ext cx="1379350" cy="121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9675"/>
                <a:gridCol w="689675"/>
              </a:tblGrid>
              <a:tr h="274655"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655"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655">
                <a:tc>
                  <a:txBody>
                    <a:bodyPr/>
                    <a:lstStyle/>
                    <a:p>
                      <a:r>
                        <a:rPr lang="en-US" sz="1400" b="1" smtClean="0">
                          <a:solidFill>
                            <a:schemeClr val="tx1"/>
                          </a:solidFill>
                        </a:rPr>
                        <a:t>623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smtClean="0">
                          <a:solidFill>
                            <a:schemeClr val="tx1"/>
                          </a:solidFill>
                        </a:rPr>
                        <a:t>0.97</a:t>
                      </a:r>
                      <a:endParaRPr lang="en-US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655">
                <a:tc>
                  <a:txBody>
                    <a:bodyPr/>
                    <a:lstStyle/>
                    <a:p>
                      <a:r>
                        <a:rPr lang="is-IS" sz="140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2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Inception Model (Con’t)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794"/>
            <a:ext cx="9144000" cy="3410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0854" y="4159625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Inception 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5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Using the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Usage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Import a </a:t>
            </a:r>
            <a:r>
              <a:rPr lang="en-US" dirty="0" err="1" smtClean="0"/>
              <a:t>TensorFlow</a:t>
            </a:r>
            <a:r>
              <a:rPr lang="en-US" dirty="0" smtClean="0"/>
              <a:t>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code to convert your domain objects to/from tensors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model in a batch or </a:t>
            </a:r>
            <a:r>
              <a:rPr lang="en-US" smtClean="0"/>
              <a:t>streaming function</a:t>
            </a:r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7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Importing a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the graph method(s) supported by </a:t>
            </a:r>
            <a:r>
              <a:rPr lang="en-US" smtClean="0"/>
              <a:t>the model </a:t>
            </a:r>
            <a:r>
              <a:rPr lang="en-US"/>
              <a:t>(</a:t>
            </a:r>
            <a:r>
              <a:rPr lang="en-US">
                <a:hlinkClick r:id="rId3"/>
              </a:rPr>
              <a:t>ref</a:t>
            </a:r>
            <a:r>
              <a:rPr lang="en-US"/>
              <a:t>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Specify how to load the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”saved model” loader, or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g</a:t>
            </a:r>
            <a:r>
              <a:rPr lang="en-US" dirty="0" err="1" smtClean="0"/>
              <a:t>raphdef</a:t>
            </a:r>
            <a:r>
              <a:rPr lang="en-US" dirty="0" smtClean="0"/>
              <a:t> loader, or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d-hoc graph builder</a:t>
            </a:r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Importing </a:t>
            </a:r>
            <a:r>
              <a:rPr lang="en-US" smtClean="0"/>
              <a:t>a Model (Con’t)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3" y="1100624"/>
            <a:ext cx="8172444" cy="33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Tensors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r>
              <a:rPr lang="en-US" smtClean="0"/>
              <a:t>Tensors are off-heap, AutoCloseable multi-dimensional arrays</a:t>
            </a:r>
            <a:endParaRPr lang="en-US" dirty="0" smtClean="0"/>
          </a:p>
          <a:p>
            <a:r>
              <a:rPr lang="en-US" smtClean="0"/>
              <a:t>You: convert input records to tensor</a:t>
            </a:r>
            <a:endParaRPr lang="en-US" dirty="0" smtClean="0"/>
          </a:p>
          <a:p>
            <a:r>
              <a:rPr lang="en-US" smtClean="0"/>
              <a:t>Use Scala Automatic Resource Management (ARM)</a:t>
            </a:r>
          </a:p>
          <a:p>
            <a:pPr lvl="1"/>
            <a:r>
              <a:rPr lang="en-US" smtClean="0"/>
              <a:t>Supports</a:t>
            </a:r>
            <a:r>
              <a:rPr lang="en-US"/>
              <a:t> </a:t>
            </a:r>
            <a:r>
              <a:rPr lang="en-US" smtClean="0"/>
              <a:t>both imperative and monadic style</a:t>
            </a:r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Writing a </a:t>
            </a:r>
            <a:r>
              <a:rPr lang="en-US" dirty="0" err="1" smtClean="0"/>
              <a:t>Flink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Design goal: use TF in any transformation function</a:t>
            </a:r>
          </a:p>
          <a:p>
            <a:pPr lvl="1"/>
            <a:r>
              <a:rPr lang="en-US" smtClean="0"/>
              <a:t>`MapFunction`</a:t>
            </a:r>
          </a:p>
          <a:p>
            <a:pPr lvl="1"/>
            <a:r>
              <a:rPr lang="en-US" smtClean="0"/>
              <a:t>`ProcessFunction` (with event-time timers!)</a:t>
            </a:r>
          </a:p>
          <a:p>
            <a:pPr lvl="1"/>
            <a:r>
              <a:rPr lang="en-US" smtClean="0"/>
              <a:t>`WindowFunction`</a:t>
            </a:r>
          </a:p>
          <a:p>
            <a:r>
              <a:rPr lang="en-US" smtClean="0"/>
              <a:t>Required: model lifecycle support</a:t>
            </a:r>
          </a:p>
          <a:p>
            <a:pPr lvl="1"/>
            <a:r>
              <a:rPr lang="en-US" smtClean="0"/>
              <a:t>`ModelAwareFunction`</a:t>
            </a:r>
            <a:endParaRPr lang="en-US" dirty="0" smtClean="0"/>
          </a:p>
          <a:p>
            <a:pPr lvl="4"/>
            <a:endParaRPr lang="en-US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r>
              <a:rPr lang="en-US" dirty="0" smtClean="0"/>
              <a:t>TF embedded within the </a:t>
            </a:r>
            <a:r>
              <a:rPr lang="en-US" dirty="0" err="1" smtClean="0"/>
              <a:t>Flink</a:t>
            </a:r>
            <a:r>
              <a:rPr lang="en-US" dirty="0" smtClean="0"/>
              <a:t> </a:t>
            </a:r>
            <a:r>
              <a:rPr lang="en-US" dirty="0" err="1" smtClean="0"/>
              <a:t>JobManager</a:t>
            </a:r>
            <a:r>
              <a:rPr lang="en-US" dirty="0" smtClean="0"/>
              <a:t> / </a:t>
            </a:r>
            <a:r>
              <a:rPr lang="en-US" dirty="0" err="1" smtClean="0"/>
              <a:t>TaskManager</a:t>
            </a:r>
            <a:endParaRPr lang="en-US" dirty="0" smtClean="0"/>
          </a:p>
          <a:p>
            <a:r>
              <a:rPr lang="en-US" dirty="0" smtClean="0"/>
              <a:t>One model instance </a:t>
            </a:r>
            <a:r>
              <a:rPr lang="en-US" smtClean="0"/>
              <a:t>per sub-task</a:t>
            </a:r>
          </a:p>
          <a:p>
            <a:r>
              <a:rPr lang="en-US" smtClean="0"/>
              <a:t>Large unmanaged memory blocks</a:t>
            </a:r>
          </a:p>
          <a:p>
            <a:r>
              <a:rPr lang="en-US" smtClean="0"/>
              <a:t>No Python needed</a:t>
            </a:r>
            <a:endParaRPr lang="en-US" dirty="0" smtClean="0"/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Stateful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977" y="1009868"/>
            <a:ext cx="4084391" cy="3680671"/>
          </a:xfrm>
          <a:prstGeom prst="rect">
            <a:avLst/>
          </a:prstGeom>
        </p:spPr>
      </p:pic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3489154" cy="3488841"/>
          </a:xfrm>
        </p:spPr>
        <p:txBody>
          <a:bodyPr>
            <a:normAutofit/>
          </a:bodyPr>
          <a:lstStyle/>
          <a:p>
            <a:r>
              <a:rPr lang="en-US" dirty="0" smtClean="0"/>
              <a:t>Integrated </a:t>
            </a:r>
            <a:r>
              <a:rPr lang="en-US" dirty="0" err="1" smtClean="0"/>
              <a:t>checkpointing</a:t>
            </a:r>
            <a:endParaRPr lang="en-US" dirty="0" smtClean="0"/>
          </a:p>
          <a:p>
            <a:r>
              <a:rPr lang="en-US" dirty="0" smtClean="0"/>
              <a:t>Support for keyed streams</a:t>
            </a:r>
          </a:p>
          <a:p>
            <a:r>
              <a:rPr lang="en-US" dirty="0" smtClean="0"/>
              <a:t>Emphasize online learning</a:t>
            </a:r>
            <a:endParaRPr lang="en-US" dirty="0"/>
          </a:p>
          <a:p>
            <a:pPr lvl="6"/>
            <a:endParaRPr lang="en-US" dirty="0" smtClean="0"/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437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 Builder (DSL)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r>
              <a:rPr lang="en-US" dirty="0" smtClean="0"/>
              <a:t>Construct </a:t>
            </a:r>
            <a:r>
              <a:rPr lang="en-US" dirty="0" err="1" smtClean="0"/>
              <a:t>TensorFlow</a:t>
            </a:r>
            <a:r>
              <a:rPr lang="en-US" dirty="0" smtClean="0"/>
              <a:t> graphs from scratch (</a:t>
            </a:r>
            <a:r>
              <a:rPr lang="en-US" dirty="0" smtClean="0">
                <a:hlinkClick r:id="rId3"/>
              </a:rPr>
              <a:t>ref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Code generation for TF operations</a:t>
            </a:r>
          </a:p>
          <a:p>
            <a:r>
              <a:rPr lang="en-US" dirty="0" smtClean="0"/>
              <a:t>Incorporate other libraries, high-level APIs (e.g. TF </a:t>
            </a:r>
            <a:r>
              <a:rPr lang="en-US" dirty="0" err="1" smtClean="0"/>
              <a:t>Keras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r>
              <a:rPr lang="en-US" dirty="0" smtClean="0"/>
              <a:t>Instrumentation</a:t>
            </a:r>
          </a:p>
          <a:p>
            <a:pPr lvl="1"/>
            <a:r>
              <a:rPr lang="en-US" dirty="0" smtClean="0"/>
              <a:t>TF Summaries (for </a:t>
            </a:r>
            <a:r>
              <a:rPr lang="en-US" dirty="0" err="1" smtClean="0"/>
              <a:t>TensorBoard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Flink</a:t>
            </a:r>
            <a:r>
              <a:rPr lang="en-US" dirty="0" smtClean="0"/>
              <a:t> Metrics</a:t>
            </a:r>
          </a:p>
          <a:p>
            <a:r>
              <a:rPr lang="en-US" dirty="0" smtClean="0"/>
              <a:t>Model versioning</a:t>
            </a:r>
          </a:p>
          <a:p>
            <a:pPr lvl="1"/>
            <a:r>
              <a:rPr lang="en-US" dirty="0" smtClean="0"/>
              <a:t>Leverage </a:t>
            </a:r>
            <a:r>
              <a:rPr lang="en-US" err="1" smtClean="0"/>
              <a:t>Flink</a:t>
            </a:r>
            <a:r>
              <a:rPr lang="en-US" smtClean="0"/>
              <a:t> job versioning methods</a:t>
            </a:r>
          </a:p>
          <a:p>
            <a:pPr lvl="1"/>
            <a:r>
              <a:rPr lang="en-US" smtClean="0"/>
              <a:t>Treat models as side-input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1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419100" y="2881347"/>
            <a:ext cx="6400800" cy="1058194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>
                <a:solidFill>
                  <a:schemeClr val="tx1"/>
                </a:solidFill>
              </a:rPr>
              <a:t>Eron</a:t>
            </a:r>
            <a:r>
              <a:rPr lang="en-US" sz="2400" dirty="0" smtClean="0">
                <a:solidFill>
                  <a:schemeClr val="tx1"/>
                </a:solidFill>
              </a:rPr>
              <a:t> Wright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@</a:t>
            </a:r>
            <a:r>
              <a:rPr lang="en-US" sz="2400" dirty="0" err="1" smtClean="0">
                <a:solidFill>
                  <a:schemeClr val="tx1"/>
                </a:solidFill>
              </a:rPr>
              <a:t>eronwright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734465" y="1652122"/>
            <a:ext cx="6019423" cy="1025297"/>
          </a:xfrm>
        </p:spPr>
        <p:txBody>
          <a:bodyPr>
            <a:noAutofit/>
          </a:bodyPr>
          <a:lstStyle/>
          <a:p>
            <a:pPr algn="l"/>
            <a:r>
              <a:rPr lang="en-US" sz="4000" dirty="0" err="1" smtClean="0">
                <a:solidFill>
                  <a:schemeClr val="tx1"/>
                </a:solidFill>
              </a:rPr>
              <a:t>TensorFlow</a:t>
            </a:r>
            <a:r>
              <a:rPr lang="en-US" sz="4000" dirty="0" smtClean="0">
                <a:solidFill>
                  <a:schemeClr val="tx1"/>
                </a:solidFill>
              </a:rPr>
              <a:t> &amp; Apache </a:t>
            </a:r>
            <a:r>
              <a:rPr lang="en-US" sz="4000" dirty="0" err="1" smtClean="0">
                <a:solidFill>
                  <a:schemeClr val="tx1"/>
                </a:solidFill>
              </a:rPr>
              <a:t>Flink</a:t>
            </a:r>
            <a:r>
              <a:rPr lang="en-US" sz="4000" baseline="30000" dirty="0" err="1" smtClean="0">
                <a:solidFill>
                  <a:schemeClr val="tx1"/>
                </a:solidFill>
              </a:rPr>
              <a:t>TM</a:t>
            </a:r>
            <a:r>
              <a:rPr lang="en-US" sz="4000" baseline="30000" dirty="0" smtClean="0">
                <a:solidFill>
                  <a:schemeClr val="tx1"/>
                </a:solidFill>
              </a:rPr>
              <a:t/>
            </a:r>
            <a:br>
              <a:rPr lang="en-US" sz="4000" baseline="300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An early look at a community project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" name="Picture 9" descr="ew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066" y="5966403"/>
            <a:ext cx="3631814" cy="567472"/>
          </a:xfrm>
          <a:prstGeom prst="rect">
            <a:avLst/>
          </a:prstGeom>
        </p:spPr>
      </p:pic>
      <p:pic>
        <p:nvPicPr>
          <p:cNvPr id="11" name="Picture 10" descr="ew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466" y="6118803"/>
            <a:ext cx="3631814" cy="567472"/>
          </a:xfrm>
          <a:prstGeom prst="rect">
            <a:avLst/>
          </a:prstGeom>
        </p:spPr>
      </p:pic>
      <p:pic>
        <p:nvPicPr>
          <p:cNvPr id="13" name="Picture 12" descr="ew8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866" y="6271203"/>
            <a:ext cx="3631814" cy="567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2" y="1074532"/>
            <a:ext cx="1704851" cy="17048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38" y="4575412"/>
            <a:ext cx="7325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Apache®, Apache </a:t>
            </a:r>
            <a:r>
              <a:rPr lang="en-US" sz="1200" dirty="0" err="1"/>
              <a:t>Flink</a:t>
            </a:r>
            <a:r>
              <a:rPr lang="en-US" sz="1200" dirty="0"/>
              <a:t>™, </a:t>
            </a:r>
            <a:r>
              <a:rPr lang="en-US" sz="1200" dirty="0" err="1"/>
              <a:t>Flink</a:t>
            </a:r>
            <a:r>
              <a:rPr lang="en-US" sz="1200" dirty="0"/>
              <a:t>™, and the Apache feather logo are trademarks of </a:t>
            </a:r>
            <a:r>
              <a:rPr lang="en-US" sz="1200" dirty="0">
                <a:hlinkClick r:id="rId4"/>
              </a:rPr>
              <a:t>The Apache Software Foundation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TensorFlow</a:t>
            </a:r>
            <a:r>
              <a:rPr lang="en-US" sz="1200" dirty="0"/>
              <a:t>, the </a:t>
            </a:r>
            <a:r>
              <a:rPr lang="en-US" sz="1200" dirty="0" err="1"/>
              <a:t>TensorFlow</a:t>
            </a:r>
            <a:r>
              <a:rPr lang="en-US" sz="1200" dirty="0"/>
              <a:t> logo and any related marks are trademarks of Google Inc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2734465" y="3313290"/>
            <a:ext cx="4396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https://github.com/cookieai/flink-tensorflow</a:t>
            </a:r>
          </a:p>
        </p:txBody>
      </p:sp>
    </p:spTree>
    <p:extLst>
      <p:ext uri="{BB962C8B-B14F-4D97-AF65-F5344CB8AC3E}">
        <p14:creationId xmlns:p14="http://schemas.microsoft.com/office/powerpoint/2010/main" val="9983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Thanks!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TensorFlow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r>
              <a:rPr lang="en-US" dirty="0" smtClean="0"/>
              <a:t>A powerful &amp; flexible platform for </a:t>
            </a:r>
            <a:r>
              <a:rPr lang="en-US" smtClean="0"/>
              <a:t>machine intelligence</a:t>
            </a:r>
            <a:endParaRPr lang="en-US" dirty="0" smtClean="0"/>
          </a:p>
          <a:p>
            <a:r>
              <a:rPr lang="en-US" dirty="0" smtClean="0"/>
              <a:t>Reusable machine </a:t>
            </a:r>
            <a:r>
              <a:rPr lang="en-US" smtClean="0"/>
              <a:t>learning models</a:t>
            </a:r>
            <a:endParaRPr lang="en-US" dirty="0" smtClean="0"/>
          </a:p>
          <a:p>
            <a:r>
              <a:rPr lang="en-US" smtClean="0"/>
              <a:t>C++ core / Java language binding</a:t>
            </a:r>
          </a:p>
          <a:p>
            <a:r>
              <a:rPr lang="en-US" smtClean="0"/>
              <a:t>Ease </a:t>
            </a:r>
            <a:r>
              <a:rPr lang="en-US" dirty="0" smtClean="0"/>
              <a:t>of integration with Apache </a:t>
            </a:r>
            <a:r>
              <a:rPr lang="en-US" dirty="0" err="1" smtClean="0"/>
              <a:t>Flink</a:t>
            </a:r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TF Scenarios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r>
              <a:rPr lang="en-US" dirty="0" smtClean="0"/>
              <a:t>Language Understanding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syntaxnet</a:t>
            </a:r>
            <a:r>
              <a:rPr lang="en-US" dirty="0" smtClean="0"/>
              <a:t>”, Google Translate</a:t>
            </a:r>
          </a:p>
          <a:p>
            <a:r>
              <a:rPr lang="en-US" dirty="0" smtClean="0"/>
              <a:t>Image/Video/Audio Recognition</a:t>
            </a:r>
          </a:p>
          <a:p>
            <a:pPr lvl="1"/>
            <a:r>
              <a:rPr lang="en-US" dirty="0" smtClean="0"/>
              <a:t>“Inception”</a:t>
            </a:r>
          </a:p>
          <a:p>
            <a:r>
              <a:rPr lang="en-US" dirty="0" smtClean="0"/>
              <a:t>Creative Arts</a:t>
            </a:r>
          </a:p>
          <a:p>
            <a:pPr lvl="1"/>
            <a:r>
              <a:rPr lang="en-US" dirty="0" smtClean="0"/>
              <a:t>“Magenta”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TF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r>
              <a:rPr lang="en-US" dirty="0" smtClean="0"/>
              <a:t>Portable using “Saved Model” format</a:t>
            </a:r>
          </a:p>
          <a:p>
            <a:pPr lvl="1"/>
            <a:r>
              <a:rPr lang="en-US" dirty="0" smtClean="0"/>
              <a:t>Train on GPU-equipped cluster</a:t>
            </a:r>
          </a:p>
          <a:p>
            <a:pPr lvl="1"/>
            <a:r>
              <a:rPr lang="en-US" dirty="0" smtClean="0"/>
              <a:t>Perform inference anywhere</a:t>
            </a:r>
          </a:p>
          <a:p>
            <a:r>
              <a:rPr lang="en-US" dirty="0" smtClean="0"/>
              <a:t>Well-defined interactions and data types using </a:t>
            </a:r>
            <a:r>
              <a:rPr lang="en-US" smtClean="0"/>
              <a:t>“signatures”</a:t>
            </a:r>
          </a:p>
          <a:p>
            <a:r>
              <a:rPr lang="en-US" smtClean="0"/>
              <a:t>Moving towards a Model Zoo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4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TF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050020" y="2577167"/>
            <a:ext cx="5884917" cy="2363706"/>
            <a:chOff x="2241146" y="2212431"/>
            <a:chExt cx="5884917" cy="2363706"/>
          </a:xfrm>
        </p:grpSpPr>
        <p:sp>
          <p:nvSpPr>
            <p:cNvPr id="12" name="Oval 11"/>
            <p:cNvSpPr/>
            <p:nvPr/>
          </p:nvSpPr>
          <p:spPr>
            <a:xfrm>
              <a:off x="2241146" y="2212431"/>
              <a:ext cx="806115" cy="808874"/>
            </a:xfrm>
            <a:prstGeom prst="ellipse">
              <a:avLst/>
            </a:prstGeom>
            <a:solidFill>
              <a:srgbClr val="FFD966"/>
            </a:solidFill>
            <a:ln w="508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241146" y="3241131"/>
              <a:ext cx="806115" cy="80887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59028" y="2761867"/>
              <a:ext cx="806115" cy="80887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3562826" y="3767263"/>
              <a:ext cx="806115" cy="80887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873536" y="3294208"/>
              <a:ext cx="806115" cy="80887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096742" y="3294208"/>
              <a:ext cx="806115" cy="80887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softmax</a:t>
              </a:r>
              <a:r>
                <a:rPr lang="en-US" sz="1200" dirty="0">
                  <a:solidFill>
                    <a:schemeClr val="tx1"/>
                  </a:solidFill>
                </a:rPr>
                <a:t>(</a:t>
              </a:r>
              <a:r>
                <a:rPr lang="en-US" sz="1200" dirty="0" smtClean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2" idx="6"/>
              <a:endCxn id="14" idx="2"/>
            </p:cNvCxnSpPr>
            <p:nvPr/>
          </p:nvCxnSpPr>
          <p:spPr>
            <a:xfrm>
              <a:off x="3047261" y="2616868"/>
              <a:ext cx="511767" cy="549436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3" idx="6"/>
              <a:endCxn id="14" idx="2"/>
            </p:cNvCxnSpPr>
            <p:nvPr/>
          </p:nvCxnSpPr>
          <p:spPr>
            <a:xfrm flipV="1">
              <a:off x="3047261" y="3166304"/>
              <a:ext cx="511767" cy="479264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4" idx="6"/>
              <a:endCxn id="16" idx="2"/>
            </p:cNvCxnSpPr>
            <p:nvPr/>
          </p:nvCxnSpPr>
          <p:spPr>
            <a:xfrm>
              <a:off x="4365143" y="3166304"/>
              <a:ext cx="508393" cy="532341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5" idx="6"/>
              <a:endCxn id="16" idx="2"/>
            </p:cNvCxnSpPr>
            <p:nvPr/>
          </p:nvCxnSpPr>
          <p:spPr>
            <a:xfrm flipV="1">
              <a:off x="4368941" y="3698645"/>
              <a:ext cx="504595" cy="473055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6" idx="6"/>
              <a:endCxn id="17" idx="2"/>
            </p:cNvCxnSpPr>
            <p:nvPr/>
          </p:nvCxnSpPr>
          <p:spPr>
            <a:xfrm>
              <a:off x="5679651" y="3698645"/>
              <a:ext cx="417091" cy="0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7319948" y="3294208"/>
              <a:ext cx="806115" cy="808874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17" idx="6"/>
              <a:endCxn id="51" idx="2"/>
            </p:cNvCxnSpPr>
            <p:nvPr/>
          </p:nvCxnSpPr>
          <p:spPr>
            <a:xfrm>
              <a:off x="6902857" y="3698645"/>
              <a:ext cx="417091" cy="0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2514600" y="1550446"/>
            <a:ext cx="6172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tf.placeholder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(tf.float32, [</a:t>
            </a:r>
            <a:r>
              <a:rPr lang="en-US" dirty="0">
                <a:solidFill>
                  <a:srgbClr val="3B78E7"/>
                </a:solidFill>
                <a:latin typeface="Courier New" charset="0"/>
                <a:ea typeface="Courier New" charset="0"/>
                <a:cs typeface="Courier New" charset="0"/>
              </a:rPr>
              <a:t>None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solidFill>
                  <a:srgbClr val="C53929"/>
                </a:solidFill>
                <a:latin typeface="Courier New" charset="0"/>
                <a:ea typeface="Courier New" charset="0"/>
                <a:cs typeface="Courier New" charset="0"/>
              </a:rPr>
              <a:t>784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])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tf.</a:t>
            </a:r>
            <a:r>
              <a:rPr lang="en-US" dirty="0" err="1">
                <a:solidFill>
                  <a:srgbClr val="9C27B0"/>
                </a:solidFill>
                <a:latin typeface="Courier New" charset="0"/>
                <a:ea typeface="Courier New" charset="0"/>
                <a:cs typeface="Courier New" charset="0"/>
              </a:rPr>
              <a:t>Variable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tf.zeros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dirty="0">
                <a:solidFill>
                  <a:srgbClr val="C53929"/>
                </a:solidFill>
                <a:latin typeface="Courier New" charset="0"/>
                <a:ea typeface="Courier New" charset="0"/>
                <a:cs typeface="Courier New" charset="0"/>
              </a:rPr>
              <a:t>784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solidFill>
                  <a:srgbClr val="C53929"/>
                </a:solidFill>
                <a:latin typeface="Courier New" charset="0"/>
                <a:ea typeface="Courier New" charset="0"/>
                <a:cs typeface="Courier New" charset="0"/>
              </a:rPr>
              <a:t>10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]))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tf.</a:t>
            </a:r>
            <a:r>
              <a:rPr lang="en-US" dirty="0" err="1">
                <a:solidFill>
                  <a:srgbClr val="9C27B0"/>
                </a:solidFill>
                <a:latin typeface="Courier New" charset="0"/>
                <a:ea typeface="Courier New" charset="0"/>
                <a:cs typeface="Courier New" charset="0"/>
              </a:rPr>
              <a:t>Variable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tf.zeros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dirty="0">
                <a:solidFill>
                  <a:srgbClr val="C53929"/>
                </a:solidFill>
                <a:latin typeface="Courier New" charset="0"/>
                <a:ea typeface="Courier New" charset="0"/>
                <a:cs typeface="Courier New" charset="0"/>
              </a:rPr>
              <a:t>10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]))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tf.nn.softmax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tf.matmul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(x, W) + b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913329"/>
            <a:ext cx="5041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TF in </a:t>
            </a:r>
            <a:r>
              <a:rPr lang="en-US" dirty="0" err="1" smtClean="0"/>
              <a:t>Flink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856079" y="1389074"/>
            <a:ext cx="5230425" cy="3378190"/>
            <a:chOff x="1844047" y="1525996"/>
            <a:chExt cx="5230425" cy="3378190"/>
          </a:xfrm>
        </p:grpSpPr>
        <p:grpSp>
          <p:nvGrpSpPr>
            <p:cNvPr id="5" name="Group 4"/>
            <p:cNvGrpSpPr/>
            <p:nvPr/>
          </p:nvGrpSpPr>
          <p:grpSpPr>
            <a:xfrm>
              <a:off x="1844047" y="1525996"/>
              <a:ext cx="5230425" cy="808874"/>
              <a:chOff x="1892231" y="1200401"/>
              <a:chExt cx="5230425" cy="808874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892231" y="1200401"/>
                <a:ext cx="806115" cy="808874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smtClean="0">
                    <a:solidFill>
                      <a:schemeClr val="tx1"/>
                    </a:solidFill>
                  </a:rPr>
                  <a:t>Source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endCxn id="20" idx="2"/>
              </p:cNvCxnSpPr>
              <p:nvPr/>
            </p:nvCxnSpPr>
            <p:spPr>
              <a:xfrm>
                <a:off x="2698346" y="1604838"/>
                <a:ext cx="668655" cy="0"/>
              </a:xfrm>
              <a:prstGeom prst="straightConnector1">
                <a:avLst/>
              </a:prstGeom>
              <a:ln w="635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3367001" y="1200401"/>
                <a:ext cx="806115" cy="808874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m</a:t>
                </a:r>
                <a:r>
                  <a:rPr lang="en-US" sz="1200" smtClean="0">
                    <a:solidFill>
                      <a:schemeClr val="tx1"/>
                    </a:solidFill>
                  </a:rPr>
                  <a:t>ap()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841771" y="1200401"/>
                <a:ext cx="806115" cy="808874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200" smtClean="0">
                    <a:solidFill>
                      <a:schemeClr val="tx1"/>
                    </a:solidFill>
                  </a:rPr>
                  <a:t>window()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0" idx="6"/>
                <a:endCxn id="21" idx="2"/>
              </p:cNvCxnSpPr>
              <p:nvPr/>
            </p:nvCxnSpPr>
            <p:spPr>
              <a:xfrm>
                <a:off x="4173116" y="1604838"/>
                <a:ext cx="668655" cy="0"/>
              </a:xfrm>
              <a:prstGeom prst="straightConnector1">
                <a:avLst/>
              </a:prstGeom>
              <a:ln w="635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6316541" y="1200401"/>
                <a:ext cx="806115" cy="808874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n-US" sz="1200" smtClean="0">
                    <a:solidFill>
                      <a:schemeClr val="tx1"/>
                    </a:solidFill>
                  </a:rPr>
                  <a:t>sink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Straight Arrow Connector 25"/>
              <p:cNvCxnSpPr>
                <a:stCxn id="21" idx="6"/>
                <a:endCxn id="25" idx="2"/>
              </p:cNvCxnSpPr>
              <p:nvPr/>
            </p:nvCxnSpPr>
            <p:spPr>
              <a:xfrm>
                <a:off x="5647886" y="1604838"/>
                <a:ext cx="668655" cy="0"/>
              </a:xfrm>
              <a:prstGeom prst="straightConnector1">
                <a:avLst/>
              </a:prstGeom>
              <a:ln w="635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/>
            <p:cNvSpPr/>
            <p:nvPr/>
          </p:nvSpPr>
          <p:spPr>
            <a:xfrm>
              <a:off x="3056301" y="3262845"/>
              <a:ext cx="439987" cy="441493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056301" y="3824321"/>
              <a:ext cx="439987" cy="441493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775616" y="3562734"/>
              <a:ext cx="439987" cy="441493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777689" y="4111490"/>
              <a:ext cx="439987" cy="441493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493090" y="3853291"/>
              <a:ext cx="439987" cy="441493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160730" y="3853291"/>
              <a:ext cx="439987" cy="441493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200" smtClean="0">
                  <a:solidFill>
                    <a:schemeClr val="tx1"/>
                  </a:solidFill>
                </a:rPr>
                <a:t>max()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37" idx="6"/>
              <a:endCxn id="39" idx="2"/>
            </p:cNvCxnSpPr>
            <p:nvPr/>
          </p:nvCxnSpPr>
          <p:spPr>
            <a:xfrm>
              <a:off x="3496288" y="3483591"/>
              <a:ext cx="279328" cy="29988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8" idx="6"/>
              <a:endCxn id="39" idx="2"/>
            </p:cNvCxnSpPr>
            <p:nvPr/>
          </p:nvCxnSpPr>
          <p:spPr>
            <a:xfrm flipV="1">
              <a:off x="3496288" y="3783480"/>
              <a:ext cx="279328" cy="261588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9" idx="6"/>
            </p:cNvCxnSpPr>
            <p:nvPr/>
          </p:nvCxnSpPr>
          <p:spPr>
            <a:xfrm>
              <a:off x="4215603" y="3783480"/>
              <a:ext cx="277487" cy="290558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0" idx="6"/>
            </p:cNvCxnSpPr>
            <p:nvPr/>
          </p:nvCxnSpPr>
          <p:spPr>
            <a:xfrm flipV="1">
              <a:off x="4217676" y="4074038"/>
              <a:ext cx="275414" cy="258199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4933077" y="4074038"/>
              <a:ext cx="227653" cy="0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828370" y="3853291"/>
              <a:ext cx="439987" cy="441493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5600717" y="4074038"/>
              <a:ext cx="227653" cy="0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28" idx="2"/>
            </p:cNvCxnSpPr>
            <p:nvPr/>
          </p:nvCxnSpPr>
          <p:spPr>
            <a:xfrm>
              <a:off x="2406570" y="3483591"/>
              <a:ext cx="649731" cy="1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9" idx="6"/>
            </p:cNvCxnSpPr>
            <p:nvPr/>
          </p:nvCxnSpPr>
          <p:spPr>
            <a:xfrm flipV="1">
              <a:off x="6268357" y="4074037"/>
              <a:ext cx="649801" cy="1"/>
            </a:xfrm>
            <a:prstGeom prst="straightConnector1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767264" y="2033337"/>
              <a:ext cx="1094873" cy="878305"/>
            </a:xfrm>
            <a:prstGeom prst="line">
              <a:avLst/>
            </a:prstGeom>
            <a:ln>
              <a:solidFill>
                <a:srgbClr val="F581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862137" y="2033337"/>
              <a:ext cx="2691064" cy="861157"/>
            </a:xfrm>
            <a:prstGeom prst="line">
              <a:avLst/>
            </a:prstGeom>
            <a:ln>
              <a:solidFill>
                <a:srgbClr val="F581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3838074" y="1828800"/>
              <a:ext cx="12729" cy="204537"/>
            </a:xfrm>
            <a:prstGeom prst="line">
              <a:avLst/>
            </a:prstGeom>
            <a:ln>
              <a:solidFill>
                <a:srgbClr val="F581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" idx="1"/>
            </p:cNvCxnSpPr>
            <p:nvPr/>
          </p:nvCxnSpPr>
          <p:spPr>
            <a:xfrm flipV="1">
              <a:off x="6553200" y="2911643"/>
              <a:ext cx="0" cy="1992543"/>
            </a:xfrm>
            <a:prstGeom prst="line">
              <a:avLst/>
            </a:prstGeom>
            <a:ln>
              <a:solidFill>
                <a:srgbClr val="F581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" idx="1"/>
            </p:cNvCxnSpPr>
            <p:nvPr/>
          </p:nvCxnSpPr>
          <p:spPr>
            <a:xfrm flipH="1">
              <a:off x="2767264" y="4904186"/>
              <a:ext cx="3785936" cy="0"/>
            </a:xfrm>
            <a:prstGeom prst="line">
              <a:avLst/>
            </a:prstGeom>
            <a:ln>
              <a:solidFill>
                <a:srgbClr val="F581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767263" y="2911642"/>
              <a:ext cx="1" cy="1992544"/>
            </a:xfrm>
            <a:prstGeom prst="line">
              <a:avLst/>
            </a:prstGeom>
            <a:ln>
              <a:solidFill>
                <a:srgbClr val="F581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107852" y="4274837"/>
              <a:ext cx="3489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821151" y="4552983"/>
              <a:ext cx="3489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3019926" y="2117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5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Flink-Tensorflow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Status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4" y="1105784"/>
            <a:ext cx="8229596" cy="3488841"/>
          </a:xfrm>
        </p:spPr>
        <p:txBody>
          <a:bodyPr>
            <a:normAutofit/>
          </a:bodyPr>
          <a:lstStyle/>
          <a:p>
            <a:r>
              <a:rPr lang="en-US" dirty="0" smtClean="0"/>
              <a:t>A prototype focused on inference using pre-trained TF models</a:t>
            </a:r>
          </a:p>
          <a:p>
            <a:r>
              <a:rPr lang="en-US" dirty="0" smtClean="0"/>
              <a:t>Scala-only (for now)</a:t>
            </a:r>
          </a:p>
          <a:p>
            <a:r>
              <a:rPr lang="en-US" dirty="0" smtClean="0"/>
              <a:t>A </a:t>
            </a:r>
            <a:r>
              <a:rPr lang="en-US" smtClean="0"/>
              <a:t>community effort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pache Flink_ Streaming done right Presentation" id="{8ED4B3D6-D55F-E343-BC38-9C03BD33C282}" vid="{70728805-777F-1A47-8A80-5BE9A7EE8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Flink</Template>
  <TotalTime>12191</TotalTime>
  <Words>741</Words>
  <Application>Microsoft Macintosh PowerPoint</Application>
  <PresentationFormat>On-screen Show (16:9)</PresentationFormat>
  <Paragraphs>216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Avenir Next Demi Bold</vt:lpstr>
      <vt:lpstr>Avenir Next Regular</vt:lpstr>
      <vt:lpstr>Calibri</vt:lpstr>
      <vt:lpstr>Courier New</vt:lpstr>
      <vt:lpstr>Wingdings</vt:lpstr>
      <vt:lpstr>Arial</vt:lpstr>
      <vt:lpstr>1_Office Theme</vt:lpstr>
      <vt:lpstr>TensorFlow &amp; Apache FlinkTM An early look at a community project</vt:lpstr>
      <vt:lpstr>Background </vt:lpstr>
      <vt:lpstr>Why TensorFlow?</vt:lpstr>
      <vt:lpstr>TF Scenarios</vt:lpstr>
      <vt:lpstr>TF Models</vt:lpstr>
      <vt:lpstr>TF Graphs</vt:lpstr>
      <vt:lpstr>TF in Flink</vt:lpstr>
      <vt:lpstr>Introducing Flink-Tensorflow </vt:lpstr>
      <vt:lpstr>Project Status</vt:lpstr>
      <vt:lpstr>Basic Idea</vt:lpstr>
      <vt:lpstr>Demo</vt:lpstr>
      <vt:lpstr>“Johnny”</vt:lpstr>
      <vt:lpstr>Inception Model</vt:lpstr>
      <vt:lpstr>Inception Model (Con’t)</vt:lpstr>
      <vt:lpstr>Using the Library</vt:lpstr>
      <vt:lpstr>Basic Usage</vt:lpstr>
      <vt:lpstr>Importing a Model</vt:lpstr>
      <vt:lpstr>Importing a Model (Con’t)</vt:lpstr>
      <vt:lpstr>Working with Tensors</vt:lpstr>
      <vt:lpstr>Writing a Flink Function</vt:lpstr>
      <vt:lpstr>Runtime</vt:lpstr>
      <vt:lpstr>Future Directions</vt:lpstr>
      <vt:lpstr>Stateful Models</vt:lpstr>
      <vt:lpstr>Graph Builder (DSL)</vt:lpstr>
      <vt:lpstr>Other</vt:lpstr>
      <vt:lpstr>TensorFlow &amp; Apache FlinkTM An early look at a community project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&amp; Apache FlinkTM An early look at a community project</dc:title>
  <dc:creator>Eron Wright</dc:creator>
  <cp:lastModifiedBy>Eron Wright</cp:lastModifiedBy>
  <cp:revision>71</cp:revision>
  <dcterms:created xsi:type="dcterms:W3CDTF">2017-04-08T22:49:49Z</dcterms:created>
  <dcterms:modified xsi:type="dcterms:W3CDTF">2017-04-19T15:28:25Z</dcterms:modified>
</cp:coreProperties>
</file>